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21"/>
  </p:notesMasterIdLst>
  <p:handoutMasterIdLst>
    <p:handoutMasterId r:id="rId22"/>
  </p:handoutMasterIdLst>
  <p:sldIdLst>
    <p:sldId id="1520" r:id="rId5"/>
    <p:sldId id="1542" r:id="rId6"/>
    <p:sldId id="1531" r:id="rId7"/>
    <p:sldId id="1535" r:id="rId8"/>
    <p:sldId id="1541" r:id="rId9"/>
    <p:sldId id="1526" r:id="rId10"/>
    <p:sldId id="1523" r:id="rId11"/>
    <p:sldId id="1536" r:id="rId12"/>
    <p:sldId id="1539" r:id="rId13"/>
    <p:sldId id="1525" r:id="rId14"/>
    <p:sldId id="1540" r:id="rId15"/>
    <p:sldId id="1506" r:id="rId16"/>
    <p:sldId id="1518" r:id="rId17"/>
    <p:sldId id="1517" r:id="rId18"/>
    <p:sldId id="1529" r:id="rId19"/>
    <p:sldId id="151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3"/>
    <p:restoredTop sz="94630"/>
  </p:normalViewPr>
  <p:slideViewPr>
    <p:cSldViewPr snapToGrid="0">
      <p:cViewPr varScale="1">
        <p:scale>
          <a:sx n="103" d="100"/>
          <a:sy n="103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 remain committed </a:t>
          </a:r>
          <a:br>
            <a:rPr lang="en-US" sz="1600" dirty="0">
              <a:latin typeface="+mj-lt"/>
              <a:cs typeface="Poppins" pitchFamily="2" charset="77"/>
            </a:rPr>
          </a:br>
          <a:r>
            <a:rPr lang="en-US" sz="1600" dirty="0">
              <a:latin typeface="+mj-lt"/>
              <a:cs typeface="Poppins" pitchFamily="2" charset="77"/>
            </a:rPr>
            <a:t>to strong financial management.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  <dgm:t>
        <a:bodyPr/>
        <a:lstStyle/>
        <a:p>
          <a:endParaRPr lang="ru-RU"/>
        </a:p>
      </dgm:t>
    </dgm:pt>
    <dgm:pt modelId="{5B9D68AB-F95F-4888-AF28-C7B8CC572246}" type="pres">
      <dgm:prSet presAssocID="{57C15597-8730-4C5E-950A-E3E94A8A5729}" presName="sibTrans" presStyleLbl="sibTrans2D1" presStyleIdx="0" presStyleCnt="0"/>
      <dgm:spPr/>
      <dgm:t>
        <a:bodyPr/>
        <a:lstStyle/>
        <a:p>
          <a:endParaRPr lang="ru-RU"/>
        </a:p>
      </dgm:t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  <dgm:t>
        <a:bodyPr/>
        <a:lstStyle/>
        <a:p>
          <a:endParaRPr lang="ru-RU"/>
        </a:p>
      </dgm:t>
    </dgm:pt>
    <dgm:pt modelId="{4AFCB975-8743-43A1-8661-60F23E9B89A3}" type="pres">
      <dgm:prSet presAssocID="{09D8EA0C-EED3-4BB1-8AEF-7CFB760A7162}" presName="sibTrans" presStyleLbl="sibTrans2D1" presStyleIdx="0" presStyleCnt="0"/>
      <dgm:spPr/>
      <dgm:t>
        <a:bodyPr/>
        <a:lstStyle/>
        <a:p>
          <a:endParaRPr lang="ru-RU"/>
        </a:p>
      </dgm:t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ru-RU"/>
        </a:p>
      </dgm:t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  <dgm:t>
        <a:bodyPr/>
        <a:lstStyle/>
        <a:p>
          <a:endParaRPr lang="ru-RU"/>
        </a:p>
      </dgm:t>
    </dgm:pt>
  </dgm:ptLst>
  <dgm:cxnLst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Financial stability</a:t>
          </a: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+mj-lt"/>
              <a:cs typeface="Poppins" pitchFamily="2" charset="77"/>
            </a:rPr>
            <a:t>We remain committed </a:t>
          </a:r>
          <a:br>
            <a:rPr lang="en-US" sz="1600" kern="1200" dirty="0">
              <a:latin typeface="+mj-lt"/>
              <a:cs typeface="Poppins" pitchFamily="2" charset="77"/>
            </a:rPr>
          </a:br>
          <a:r>
            <a:rPr lang="en-US" sz="1600" kern="1200" dirty="0">
              <a:latin typeface="+mj-lt"/>
              <a:cs typeface="Poppins" pitchFamily="2" charset="77"/>
            </a:rPr>
            <a:t>to strong financial management.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Strategic investments</a:t>
          </a: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+mj-lt"/>
              <a:cs typeface="Poppins" pitchFamily="2" charset="77"/>
            </a:rPr>
            <a:t>Our next steps focus on long-term value creation.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Sustained growth</a:t>
          </a: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+mj-lt"/>
              <a:cs typeface="Poppins" pitchFamily="2" charset="77"/>
            </a:rPr>
            <a:t>We’re positioned for scalable expansion in the coming years.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8CC72A1-690E-5B7F-AD89-A562A2D9BB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826" r:id="rId11"/>
    <p:sldLayoutId id="2147483782" r:id="rId12"/>
    <p:sldLayoutId id="214748377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827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5" r:id="rId54"/>
    <p:sldLayoutId id="2147483824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587728"/>
            <a:ext cx="4240119" cy="727888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+mn-lt"/>
              </a:rPr>
              <a:t>UdSU</a:t>
            </a:r>
            <a:r>
              <a:rPr lang="en-US" dirty="0" smtClean="0">
                <a:latin typeface="+mn-lt"/>
              </a:rPr>
              <a:t> p2p chat</a:t>
            </a:r>
            <a:endParaRPr lang="en-US" dirty="0">
              <a:latin typeface="+mn-l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95730"/>
            <a:ext cx="6675120" cy="136227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Выполнили студенты</a:t>
            </a:r>
            <a:r>
              <a:rPr lang="en-US" dirty="0" smtClean="0"/>
              <a:t> </a:t>
            </a:r>
            <a:r>
              <a:rPr lang="ru-RU" dirty="0" smtClean="0"/>
              <a:t>группы СПО-О9-09.02.06-11:</a:t>
            </a:r>
          </a:p>
          <a:p>
            <a:r>
              <a:rPr lang="ru-RU" dirty="0" err="1" smtClean="0"/>
              <a:t>Бяков</a:t>
            </a:r>
            <a:r>
              <a:rPr lang="ru-RU" dirty="0" smtClean="0"/>
              <a:t> Никита</a:t>
            </a:r>
          </a:p>
          <a:p>
            <a:r>
              <a:rPr lang="ru-RU" dirty="0" smtClean="0"/>
              <a:t>Иванов Савелий</a:t>
            </a:r>
          </a:p>
          <a:p>
            <a:r>
              <a:rPr lang="ru-RU" dirty="0" smtClean="0"/>
              <a:t>Кузнецов Михаил </a:t>
            </a:r>
            <a:endParaRPr lang="en-US" dirty="0"/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073" y="2874716"/>
            <a:ext cx="5514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 err="1" smtClean="0"/>
              <a:t>Минималистичный</a:t>
            </a:r>
            <a:r>
              <a:rPr lang="ru-RU" sz="4000" dirty="0" smtClean="0"/>
              <a:t> </a:t>
            </a:r>
            <a:r>
              <a:rPr lang="en-US" sz="4000" dirty="0" smtClean="0"/>
              <a:t>peer-to-peer </a:t>
            </a:r>
            <a:r>
              <a:rPr lang="ru-RU" sz="4000" dirty="0" smtClean="0"/>
              <a:t>мессенджер на </a:t>
            </a:r>
            <a:r>
              <a:rPr lang="en-US" sz="4000" dirty="0" smtClean="0"/>
              <a:t>python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en-US" dirty="0"/>
              <a:t>Budget allocation</a:t>
            </a:r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en-US" sz="1600" dirty="0"/>
              <a:t>By focusing our financial resources on high-impact areas like technology and talent acquisition, we aim to drive innovation and enhance our competitive edge.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en-US" dirty="0"/>
              <a:t>Smart financial decisions today drive lasting success for the future.</a:t>
            </a:r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en-US" dirty="0"/>
              <a:t>Budget allocation &amp; growth forecast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9780BEB-FFD1-3971-F361-1B40A8D66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952074"/>
              </p:ext>
            </p:extLst>
          </p:nvPr>
        </p:nvGraphicFramePr>
        <p:xfrm>
          <a:off x="914400" y="2103438"/>
          <a:ext cx="10352088" cy="34913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6001">
                  <a:extLst>
                    <a:ext uri="{9D8B030D-6E8A-4147-A177-3AD203B41FA5}">
                      <a16:colId xmlns:a16="http://schemas.microsoft.com/office/drawing/2014/main" val="3168546316"/>
                    </a:ext>
                  </a:extLst>
                </a:gridCol>
                <a:gridCol w="2890043">
                  <a:extLst>
                    <a:ext uri="{9D8B030D-6E8A-4147-A177-3AD203B41FA5}">
                      <a16:colId xmlns:a16="http://schemas.microsoft.com/office/drawing/2014/main" val="3249273269"/>
                    </a:ext>
                  </a:extLst>
                </a:gridCol>
                <a:gridCol w="2817583">
                  <a:extLst>
                    <a:ext uri="{9D8B030D-6E8A-4147-A177-3AD203B41FA5}">
                      <a16:colId xmlns:a16="http://schemas.microsoft.com/office/drawing/2014/main" val="3338054882"/>
                    </a:ext>
                  </a:extLst>
                </a:gridCol>
                <a:gridCol w="2358461">
                  <a:extLst>
                    <a:ext uri="{9D8B030D-6E8A-4147-A177-3AD203B41FA5}">
                      <a16:colId xmlns:a16="http://schemas.microsoft.com/office/drawing/2014/main" val="2175169288"/>
                    </a:ext>
                  </a:extLst>
                </a:gridCol>
              </a:tblGrid>
              <a:tr h="498764"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Budget allocation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Projected growth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1" i="0" cap="all" baseline="0" dirty="0">
                          <a:latin typeface="+mj-lt"/>
                          <a:cs typeface="Poppins" pitchFamily="2" charset="77"/>
                        </a:rPr>
                        <a:t>ROI expectation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231172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R&amp;D investment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$75M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9441191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$50M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+15%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Moderate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55863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$40M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Stable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15844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Tech upgrades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$30M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+25%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950618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Market expansion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$80M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+30% annually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091396"/>
                  </a:ext>
                </a:extLst>
              </a:tr>
              <a:tr h="498764"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Cash reserves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$25M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="0" i="0" dirty="0">
                          <a:latin typeface="+mj-lt"/>
                          <a:cs typeface="Poppins Light" pitchFamily="2" charset="77"/>
                        </a:rPr>
                        <a:t>Essential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6809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C1E9-DA00-BD07-9D90-D6548526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00" y="5601041"/>
            <a:ext cx="8229600" cy="466344"/>
          </a:xfrm>
        </p:spPr>
        <p:txBody>
          <a:bodyPr>
            <a:normAutofit/>
          </a:bodyPr>
          <a:lstStyle/>
          <a:p>
            <a:r>
              <a:rPr lang="en-US" dirty="0"/>
              <a:t>Andrew Carnegie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1C6A3-EEB1-8526-580F-D4CCB4EAA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92280" y="776028"/>
            <a:ext cx="8229600" cy="4572000"/>
          </a:xfrm>
        </p:spPr>
        <p:txBody>
          <a:bodyPr/>
          <a:lstStyle/>
          <a:p>
            <a:r>
              <a:rPr lang="en-US" dirty="0"/>
              <a:t>“The first one gets the oyster, the second gets the shell.”</a:t>
            </a:r>
          </a:p>
        </p:txBody>
      </p:sp>
    </p:spTree>
    <p:extLst>
      <p:ext uri="{BB962C8B-B14F-4D97-AF65-F5344CB8AC3E}">
        <p14:creationId xmlns:p14="http://schemas.microsoft.com/office/powerpoint/2010/main" val="275999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en-US" dirty="0"/>
              <a:t>Strategies for sustainable 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b="1" dirty="0">
                <a:latin typeface="+mj-lt"/>
              </a:rPr>
              <a:t>High-return opportunities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Targeted investments support long-term expansion. By focusing on high-return opportunities, we can maximize our growth potential and achieve sustainable success.</a:t>
            </a:r>
            <a:br>
              <a:rPr lang="en-US" sz="1400" dirty="0"/>
            </a:br>
            <a:r>
              <a:rPr lang="en-US" sz="1400" b="1" dirty="0">
                <a:latin typeface="+mj-lt"/>
              </a:rPr>
              <a:t/>
            </a:r>
            <a:br>
              <a:rPr lang="en-US" sz="1400" b="1" dirty="0">
                <a:latin typeface="+mj-lt"/>
              </a:rPr>
            </a:br>
            <a:r>
              <a:rPr lang="en-US" sz="1400" b="1" dirty="0">
                <a:latin typeface="+mj-lt"/>
              </a:rPr>
              <a:t>Technology integration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Leveraging AI and automation to drive financial efficiency. By integrating advanced technologies into our operations, we can streamline processes, reduce costs, and enhance productivity. 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>
                <a:latin typeface="+mj-lt"/>
              </a:rPr>
              <a:t>Market expansion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Entering new territories to maximize profitability. Expanding into new markets allows us to diversify our revenue streams and reduce our reliance on existing markets. 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>
                <a:latin typeface="+mj-lt"/>
              </a:rPr>
              <a:t>Risk management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We implement strategies to hedge against financial uncertainties. By proactively managing risks, we can safeguard our business against potential threats and ensure long-term stability.</a:t>
            </a:r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en-US" dirty="0"/>
              <a:t>Moving forward with confidence</a:t>
            </a:r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18766523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3816" y="832851"/>
            <a:ext cx="7478991" cy="59473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13816" y="1427584"/>
            <a:ext cx="6655522" cy="1492898"/>
          </a:xfrm>
        </p:spPr>
        <p:txBody>
          <a:bodyPr anchor="t"/>
          <a:lstStyle/>
          <a:p>
            <a:r>
              <a:rPr lang="ru-RU" dirty="0" smtClean="0"/>
              <a:t>актуальность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813816" y="3648370"/>
            <a:ext cx="45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цель</a:t>
            </a:r>
            <a:endParaRPr lang="ru-RU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 txBox="1">
            <a:spLocks/>
          </p:cNvSpPr>
          <p:nvPr/>
        </p:nvSpPr>
        <p:spPr>
          <a:xfrm>
            <a:off x="813816" y="2920482"/>
            <a:ext cx="4240119" cy="727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ru-RU" dirty="0" smtClean="0">
                <a:latin typeface="+mn-lt"/>
              </a:rPr>
              <a:t>Цель работы</a:t>
            </a:r>
            <a:endParaRPr lang="en-US" dirty="0">
              <a:latin typeface="+mn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816" y="5473478"/>
            <a:ext cx="458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 txBox="1">
            <a:spLocks/>
          </p:cNvSpPr>
          <p:nvPr/>
        </p:nvSpPr>
        <p:spPr>
          <a:xfrm>
            <a:off x="813816" y="4745590"/>
            <a:ext cx="4240119" cy="727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r>
              <a:rPr lang="ru-RU" dirty="0" smtClean="0">
                <a:latin typeface="+mn-lt"/>
              </a:rPr>
              <a:t>Задачи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15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Financial overview</a:t>
            </a:r>
          </a:p>
          <a:p>
            <a:r>
              <a:rPr lang="en-US" dirty="0"/>
              <a:t>Key metrics</a:t>
            </a:r>
          </a:p>
          <a:p>
            <a:r>
              <a:rPr lang="en-US" dirty="0"/>
              <a:t>Budget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Financial success outlook</a:t>
            </a:r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financial position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Our company continues to experience significant growth via strategic financial planning and our ability to adapt to changing market conditions. </a:t>
            </a:r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KPIs driving success</a:t>
            </a:r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Growth rate</a:t>
            </a:r>
          </a:p>
          <a:p>
            <a:r>
              <a:rPr lang="en-US" sz="1600" dirty="0"/>
              <a:t>We’ve achieved a 22.9% revenue increase over the past fiscal year, exceeding projections.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This growth has exceeded our projections and is a testament to our effective strategies and operational efficiency.</a:t>
            </a:r>
          </a:p>
          <a:p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latin typeface="+mj-lt"/>
              </a:rPr>
              <a:t>Profit margins</a:t>
            </a:r>
          </a:p>
          <a:p>
            <a:r>
              <a:rPr lang="en-US" sz="1600" dirty="0"/>
              <a:t>As a result of our sustained operational efficiency, we have sustained a 20% profitability rate.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By focusing on profit margins, we have been able to remain profitable while also driving growth. </a:t>
            </a:r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63E2-FF38-A0E1-FBA1-2251C2A9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>
            <a:normAutofit/>
          </a:bodyPr>
          <a:lstStyle/>
          <a:p>
            <a:r>
              <a:rPr lang="en-US" dirty="0"/>
              <a:t>projected revenue growth in the next 12 months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7240" y="603503"/>
            <a:ext cx="10535513" cy="4334256"/>
          </a:xfrm>
        </p:spPr>
        <p:txBody>
          <a:bodyPr/>
          <a:lstStyle/>
          <a:p>
            <a:r>
              <a:rPr lang="en-US" dirty="0"/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0665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/>
          <a:lstStyle/>
          <a:p>
            <a:r>
              <a:rPr lang="en-US" dirty="0"/>
              <a:t>Forecasting for the future</a:t>
            </a:r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en-US" dirty="0"/>
              <a:t>Financial growth &amp; objectives</a:t>
            </a:r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Short-term goals</a:t>
            </a:r>
          </a:p>
          <a:p>
            <a:r>
              <a:rPr lang="en-US" dirty="0"/>
              <a:t>Our immediate focus is on cost control and operational efficiency to maximize cash flow.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latin typeface="+mj-lt"/>
              </a:rPr>
              <a:t>Long-term growth</a:t>
            </a:r>
          </a:p>
          <a:p>
            <a:r>
              <a:rPr lang="en-US" dirty="0"/>
              <a:t>For our long-term growth, we are committed to expanding into new markets while maintaining financial stability.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>
                <a:latin typeface="+mj-lt"/>
              </a:rPr>
              <a:t>Risk mitigation</a:t>
            </a:r>
          </a:p>
          <a:p>
            <a:r>
              <a:rPr lang="en-US" dirty="0"/>
              <a:t>To safeguard our business against potential risks, we will develop strategies to hedge against economic downturns and market volatility. </a:t>
            </a:r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&amp;W Minimalist Drama_Finance_win32_EF_v5" id="{2442EB39-5D7A-4DDC-AD9A-BB04F1C7B656}" vid="{B6686708-5202-4EB0-B50E-375235245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1897</TotalTime>
  <Words>506</Words>
  <Application>Microsoft Office PowerPoint</Application>
  <PresentationFormat>Широкоэкранный</PresentationFormat>
  <Paragraphs>83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Aptos</vt:lpstr>
      <vt:lpstr>Arial</vt:lpstr>
      <vt:lpstr>Poppins</vt:lpstr>
      <vt:lpstr>Poppins Light</vt:lpstr>
      <vt:lpstr>Epic Nature</vt:lpstr>
      <vt:lpstr>UdSU p2p chat</vt:lpstr>
      <vt:lpstr>актуальность</vt:lpstr>
      <vt:lpstr>agenda</vt:lpstr>
      <vt:lpstr>Financial success outlook</vt:lpstr>
      <vt:lpstr>Our financial position</vt:lpstr>
      <vt:lpstr>KPIs driving success</vt:lpstr>
      <vt:lpstr>projected revenue growth in the next 12 months</vt:lpstr>
      <vt:lpstr>Forecasting for the future</vt:lpstr>
      <vt:lpstr>Financial growth &amp; objectives</vt:lpstr>
      <vt:lpstr>Budget allocation</vt:lpstr>
      <vt:lpstr>Quote</vt:lpstr>
      <vt:lpstr>Budget allocation &amp; growth forecast</vt:lpstr>
      <vt:lpstr>Andrew Carnegie</vt:lpstr>
      <vt:lpstr>Strategies for sustainable growth</vt:lpstr>
      <vt:lpstr>Moving forward with confidence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UdSU p2p chat</dc:title>
  <dc:creator>Student</dc:creator>
  <cp:lastModifiedBy>Student</cp:lastModifiedBy>
  <cp:revision>4</cp:revision>
  <dcterms:created xsi:type="dcterms:W3CDTF">2024-06-26T20:20:27Z</dcterms:created>
  <dcterms:modified xsi:type="dcterms:W3CDTF">2025-04-29T05:30:56Z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